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1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6560-9750-470F-869C-F6C9871E4AA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DCDC-A804-4782-885F-D73C7FE7C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6560-9750-470F-869C-F6C9871E4AA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DCDC-A804-4782-885F-D73C7FE7C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6560-9750-470F-869C-F6C9871E4AA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DCDC-A804-4782-885F-D73C7FE7C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6560-9750-470F-869C-F6C9871E4AA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DCDC-A804-4782-885F-D73C7FE7C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6560-9750-470F-869C-F6C9871E4AA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DCDC-A804-4782-885F-D73C7FE7C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6560-9750-470F-869C-F6C9871E4AA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DCDC-A804-4782-885F-D73C7FE7C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6560-9750-470F-869C-F6C9871E4AA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DCDC-A804-4782-885F-D73C7FE7C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6560-9750-470F-869C-F6C9871E4AA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DCDC-A804-4782-885F-D73C7FE7C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6560-9750-470F-869C-F6C9871E4AA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DCDC-A804-4782-885F-D73C7FE7C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6560-9750-470F-869C-F6C9871E4AA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DCDC-A804-4782-885F-D73C7FE7C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6560-9750-470F-869C-F6C9871E4AA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DCDC-A804-4782-885F-D73C7FE7C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56560-9750-470F-869C-F6C9871E4AA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DCDC-A804-4782-885F-D73C7FE7C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2362200" cy="3167122"/>
            <a:chOff x="0" y="0"/>
            <a:chExt cx="2362200" cy="3167122"/>
          </a:xfrm>
        </p:grpSpPr>
        <p:sp>
          <p:nvSpPr>
            <p:cNvPr id="5" name="Vertical Scroll 4"/>
            <p:cNvSpPr/>
            <p:nvPr/>
          </p:nvSpPr>
          <p:spPr>
            <a:xfrm>
              <a:off x="0" y="0"/>
              <a:ext cx="2362200" cy="3124200"/>
            </a:xfrm>
            <a:prstGeom prst="verticalScroll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MscHygYf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8200" y="304800"/>
              <a:ext cx="838691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6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শু</a:t>
              </a:r>
            </a:p>
            <a:p>
              <a:r>
                <a:rPr lang="bn-BD" sz="6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ভে</a:t>
              </a:r>
            </a:p>
            <a:p>
              <a:r>
                <a:rPr lang="bn-BD" sz="6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চ্ছা</a:t>
              </a:r>
              <a:endPara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 descr="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0"/>
            <a:ext cx="6705600" cy="3124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0" y="3200400"/>
            <a:ext cx="26180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572000"/>
            <a:ext cx="50145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 মনোয়ারুল হক</a:t>
            </a:r>
          </a:p>
          <a:p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জামিরা সরকারী প্রাথমিক বিদ্যালয়</a:t>
            </a:r>
          </a:p>
          <a:p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পুঠিয়া, রাজশাহী।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4724400"/>
            <a:ext cx="24304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তৃতীয়</a:t>
            </a:r>
          </a:p>
          <a:p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219200"/>
          <a:ext cx="6096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787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04800" y="4267200"/>
          <a:ext cx="6096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787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0" y="0"/>
            <a:ext cx="6223873" cy="6695420"/>
            <a:chOff x="0" y="0"/>
            <a:chExt cx="6223873" cy="6695420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457200"/>
              <a:ext cx="19591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কদমফুল দলঃ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33399" y="1295400"/>
              <a:ext cx="5614274" cy="584775"/>
              <a:chOff x="761999" y="1066800"/>
              <a:chExt cx="5614274" cy="584775"/>
            </a:xfrm>
          </p:grpSpPr>
          <p:sp>
            <p:nvSpPr>
              <p:cNvPr id="4" name="TextBox 3"/>
              <p:cNvSpPr txBox="1"/>
              <p:nvPr/>
            </p:nvSpPr>
            <p:spPr>
              <a:xfrm flipH="1">
                <a:off x="761999" y="1066800"/>
                <a:ext cx="1219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ভগ্নাংশ</a:t>
                </a:r>
                <a:endParaRPr lang="en-US" sz="32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362200" y="1066800"/>
                <a:ext cx="10422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সমতুল</a:t>
                </a:r>
                <a:endParaRPr lang="en-US" sz="32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886200" y="1066800"/>
                <a:ext cx="10422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সমতুল</a:t>
                </a:r>
                <a:endParaRPr lang="en-US" sz="32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34000" y="1066800"/>
                <a:ext cx="10422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সমতুল</a:t>
                </a:r>
                <a:endParaRPr lang="en-US" sz="32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33400" y="2057400"/>
              <a:ext cx="533400" cy="828020"/>
              <a:chOff x="457200" y="1676400"/>
              <a:chExt cx="533400" cy="82802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33400" y="1676400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33400" y="1981200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457200" y="2133600"/>
                <a:ext cx="5334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533400" y="2819400"/>
              <a:ext cx="533400" cy="828020"/>
              <a:chOff x="457200" y="1676400"/>
              <a:chExt cx="533400" cy="82802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33400" y="1676400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33400" y="1981200"/>
                <a:ext cx="3337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457200" y="2057400"/>
                <a:ext cx="5334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457200" y="4343400"/>
              <a:ext cx="5766673" cy="584775"/>
              <a:chOff x="533400" y="1066800"/>
              <a:chExt cx="5766673" cy="584775"/>
            </a:xfrm>
          </p:grpSpPr>
          <p:sp>
            <p:nvSpPr>
              <p:cNvPr id="23" name="TextBox 22"/>
              <p:cNvSpPr txBox="1"/>
              <p:nvPr/>
            </p:nvSpPr>
            <p:spPr>
              <a:xfrm flipH="1">
                <a:off x="533400" y="1066800"/>
                <a:ext cx="1295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ভগ্নাংশ</a:t>
                </a:r>
                <a:endPara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362200" y="1066800"/>
                <a:ext cx="10422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সমতুল</a:t>
                </a:r>
                <a:endPara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886200" y="1066800"/>
                <a:ext cx="10422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সমতুল</a:t>
                </a:r>
                <a:endPara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257800" y="1066800"/>
                <a:ext cx="10422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সমতুল</a:t>
                </a:r>
                <a:endPara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62000" y="5029200"/>
              <a:ext cx="533400" cy="828020"/>
              <a:chOff x="457200" y="1676400"/>
              <a:chExt cx="533400" cy="82802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33400" y="1676400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3400" y="1981200"/>
                <a:ext cx="352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457200" y="2133600"/>
                <a:ext cx="53340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838200" y="5867400"/>
              <a:ext cx="533400" cy="828020"/>
              <a:chOff x="381000" y="1676400"/>
              <a:chExt cx="533400" cy="82802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533400" y="1676400"/>
                <a:ext cx="327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33400" y="1981200"/>
                <a:ext cx="3722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৬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381000" y="2057400"/>
                <a:ext cx="53340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457200" y="3581400"/>
              <a:ext cx="17956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ঘাসফুল দলঃ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0" y="0"/>
              <a:ext cx="47500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খালি ঘরে ৩ টি করে সমতুল ভগ্নাংশ লিখঃ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762002"/>
          <a:ext cx="86106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2152650"/>
                <a:gridCol w="2152650"/>
                <a:gridCol w="2152650"/>
              </a:tblGrid>
              <a:tr h="901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1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1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1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1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1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0" y="0"/>
            <a:ext cx="8761380" cy="6162020"/>
            <a:chOff x="0" y="0"/>
            <a:chExt cx="8761380" cy="6162020"/>
          </a:xfrm>
        </p:grpSpPr>
        <p:grpSp>
          <p:nvGrpSpPr>
            <p:cNvPr id="40" name="Group 39"/>
            <p:cNvGrpSpPr/>
            <p:nvPr/>
          </p:nvGrpSpPr>
          <p:grpSpPr>
            <a:xfrm>
              <a:off x="381000" y="4419600"/>
              <a:ext cx="1706834" cy="828020"/>
              <a:chOff x="304800" y="1828800"/>
              <a:chExt cx="1706834" cy="82802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304800" y="1828800"/>
                <a:ext cx="609600" cy="828020"/>
                <a:chOff x="304800" y="1828800"/>
                <a:chExt cx="609600" cy="828020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457200" y="1828800"/>
                  <a:ext cx="3337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৪</a:t>
                  </a:r>
                  <a:endPara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457200" y="2133600"/>
                  <a:ext cx="3722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৬</a:t>
                  </a:r>
                  <a:endPara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304800" y="2209800"/>
                  <a:ext cx="60960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/>
              <p:cNvSpPr txBox="1"/>
              <p:nvPr/>
            </p:nvSpPr>
            <p:spPr>
              <a:xfrm>
                <a:off x="1143000" y="1905000"/>
                <a:ext cx="2600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1371600" y="1828800"/>
                <a:ext cx="640034" cy="828020"/>
                <a:chOff x="304800" y="1828800"/>
                <a:chExt cx="640034" cy="828020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457200" y="1828800"/>
                  <a:ext cx="36740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৮</a:t>
                  </a:r>
                  <a:endPara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457200" y="2133600"/>
                  <a:ext cx="48763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১২</a:t>
                  </a:r>
                  <a:endPara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304800" y="2209800"/>
                  <a:ext cx="60960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0" name="Group 59"/>
            <p:cNvGrpSpPr/>
            <p:nvPr/>
          </p:nvGrpSpPr>
          <p:grpSpPr>
            <a:xfrm>
              <a:off x="0" y="0"/>
              <a:ext cx="8761380" cy="6162020"/>
              <a:chOff x="0" y="0"/>
              <a:chExt cx="8599341" cy="616202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79331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সমতুল বা সমতুল নয় তা নির্ণয় করে খালি ঘর পূরণ করঃ</a:t>
                </a:r>
                <a:endParaRPr lang="en-US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33400" y="838200"/>
                <a:ext cx="125113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ভগ্নাংশ</a:t>
                </a:r>
                <a:endParaRPr lang="en-US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667000" y="838200"/>
                <a:ext cx="9773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নির্ণয়</a:t>
                </a:r>
                <a:endParaRPr lang="en-US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876800" y="838200"/>
                <a:ext cx="123382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সমতুল</a:t>
                </a:r>
                <a:endParaRPr lang="en-US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781800" y="838200"/>
                <a:ext cx="181754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সমতুল নয়</a:t>
                </a:r>
                <a:endParaRPr lang="en-US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304800" y="1828800"/>
                <a:ext cx="1702535" cy="828020"/>
                <a:chOff x="304800" y="1828800"/>
                <a:chExt cx="1702535" cy="82802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04800" y="1828800"/>
                  <a:ext cx="609600" cy="828020"/>
                  <a:chOff x="304800" y="1828800"/>
                  <a:chExt cx="609600" cy="828020"/>
                </a:xfrm>
              </p:grpSpPr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457200" y="1828800"/>
                    <a:ext cx="33858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BD" sz="2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২</a:t>
                    </a:r>
                    <a:endParaRPr lang="en-US" sz="2800" dirty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457200" y="2133600"/>
                    <a:ext cx="34645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BD" sz="2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৫</a:t>
                    </a:r>
                    <a:endParaRPr lang="en-US" sz="2800" dirty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cxnSp>
                <p:nvCxnSpPr>
                  <p:cNvPr id="11" name="Straight Connector 10"/>
                  <p:cNvCxnSpPr/>
                  <p:nvPr/>
                </p:nvCxnSpPr>
                <p:spPr>
                  <a:xfrm>
                    <a:off x="304800" y="2209800"/>
                    <a:ext cx="609600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1143000" y="1905000"/>
                  <a:ext cx="2551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,</a:t>
                  </a:r>
                  <a:endPara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1371600" y="1828800"/>
                  <a:ext cx="635735" cy="828020"/>
                  <a:chOff x="304800" y="1828800"/>
                  <a:chExt cx="635735" cy="828020"/>
                </a:xfrm>
              </p:grpSpPr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457200" y="1828800"/>
                    <a:ext cx="32757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BD" sz="2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৪</a:t>
                    </a:r>
                    <a:endParaRPr lang="en-US" sz="2800" dirty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457200" y="2133600"/>
                    <a:ext cx="48333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BD" sz="2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১০</a:t>
                    </a:r>
                    <a:endParaRPr lang="en-US" sz="2800" dirty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304800" y="2209800"/>
                    <a:ext cx="609600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" name="Group 19"/>
              <p:cNvGrpSpPr/>
              <p:nvPr/>
            </p:nvGrpSpPr>
            <p:grpSpPr>
              <a:xfrm>
                <a:off x="304800" y="2667000"/>
                <a:ext cx="1676400" cy="828020"/>
                <a:chOff x="304800" y="1828800"/>
                <a:chExt cx="1676400" cy="828020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304800" y="1828800"/>
                  <a:ext cx="609600" cy="828020"/>
                  <a:chOff x="304800" y="1828800"/>
                  <a:chExt cx="609600" cy="828020"/>
                </a:xfrm>
              </p:grpSpPr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457200" y="1828800"/>
                    <a:ext cx="33858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২</a:t>
                    </a:r>
                    <a:endParaRPr lang="en-US" sz="2800" dirty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457200" y="2133600"/>
                    <a:ext cx="37005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BD" sz="2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৩</a:t>
                    </a:r>
                    <a:endParaRPr lang="en-US" sz="2800" dirty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304800" y="2209800"/>
                    <a:ext cx="609600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1143000" y="1905000"/>
                  <a:ext cx="2551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,</a:t>
                  </a:r>
                  <a:endPara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grpSp>
              <p:nvGrpSpPr>
                <p:cNvPr id="23" name="Group 22"/>
                <p:cNvGrpSpPr/>
                <p:nvPr/>
              </p:nvGrpSpPr>
              <p:grpSpPr>
                <a:xfrm>
                  <a:off x="1371600" y="1828800"/>
                  <a:ext cx="609600" cy="828020"/>
                  <a:chOff x="304800" y="1828800"/>
                  <a:chExt cx="609600" cy="828020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457200" y="1828800"/>
                    <a:ext cx="37005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BD" sz="2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৩</a:t>
                    </a:r>
                    <a:endParaRPr lang="en-US" sz="2800" dirty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57200" y="2133600"/>
                    <a:ext cx="34645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BD" sz="2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৫</a:t>
                    </a:r>
                    <a:endParaRPr lang="en-US" sz="2800" dirty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304800" y="2209800"/>
                    <a:ext cx="609600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304800" y="3581400"/>
                <a:ext cx="1697815" cy="828020"/>
                <a:chOff x="304800" y="1828800"/>
                <a:chExt cx="1697815" cy="828020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304800" y="1828800"/>
                  <a:ext cx="609600" cy="828020"/>
                  <a:chOff x="304800" y="1828800"/>
                  <a:chExt cx="609600" cy="828020"/>
                </a:xfrm>
              </p:grpSpPr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457200" y="1828800"/>
                    <a:ext cx="37005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BD" sz="2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৩</a:t>
                    </a:r>
                    <a:endParaRPr lang="en-US" sz="2800" dirty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457200" y="2133600"/>
                    <a:ext cx="32757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BD" sz="2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৪</a:t>
                    </a:r>
                    <a:endParaRPr lang="en-US" sz="2800" dirty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304800" y="2209800"/>
                    <a:ext cx="609600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TextBox 31"/>
                <p:cNvSpPr txBox="1"/>
                <p:nvPr/>
              </p:nvSpPr>
              <p:spPr>
                <a:xfrm>
                  <a:off x="1143001" y="1905000"/>
                  <a:ext cx="2551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,</a:t>
                  </a:r>
                  <a:endPara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grpSp>
              <p:nvGrpSpPr>
                <p:cNvPr id="33" name="Group 32"/>
                <p:cNvGrpSpPr/>
                <p:nvPr/>
              </p:nvGrpSpPr>
              <p:grpSpPr>
                <a:xfrm>
                  <a:off x="1371600" y="1828800"/>
                  <a:ext cx="631015" cy="828020"/>
                  <a:chOff x="304800" y="1828800"/>
                  <a:chExt cx="631015" cy="828020"/>
                </a:xfrm>
              </p:grpSpPr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457200" y="1828800"/>
                    <a:ext cx="34330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BD" sz="2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৯</a:t>
                    </a:r>
                    <a:endParaRPr lang="en-US" sz="2800" dirty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457200" y="2133600"/>
                    <a:ext cx="47861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BD" sz="2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১২</a:t>
                    </a:r>
                    <a:endParaRPr lang="en-US" sz="2800" dirty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304800" y="2209800"/>
                    <a:ext cx="609601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0" name="Group 49"/>
              <p:cNvGrpSpPr/>
              <p:nvPr/>
            </p:nvGrpSpPr>
            <p:grpSpPr>
              <a:xfrm>
                <a:off x="533400" y="5334000"/>
                <a:ext cx="1779526" cy="828020"/>
                <a:chOff x="304800" y="1828800"/>
                <a:chExt cx="1779526" cy="828020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304800" y="1828800"/>
                  <a:ext cx="609600" cy="828020"/>
                  <a:chOff x="304800" y="1828800"/>
                  <a:chExt cx="609600" cy="828020"/>
                </a:xfrm>
              </p:grpSpPr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57200" y="1828800"/>
                    <a:ext cx="32757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BD" sz="2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৪</a:t>
                    </a:r>
                    <a:endParaRPr lang="en-US" sz="2800" dirty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57200" y="2133600"/>
                    <a:ext cx="33072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BD" sz="2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৭</a:t>
                    </a:r>
                    <a:endParaRPr lang="en-US" sz="2800" dirty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304800" y="2209800"/>
                    <a:ext cx="609600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2" name="TextBox 51"/>
                <p:cNvSpPr txBox="1"/>
                <p:nvPr/>
              </p:nvSpPr>
              <p:spPr>
                <a:xfrm>
                  <a:off x="1143001" y="1905000"/>
                  <a:ext cx="2551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,</a:t>
                  </a:r>
                  <a:endPara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grpSp>
              <p:nvGrpSpPr>
                <p:cNvPr id="53" name="Group 52"/>
                <p:cNvGrpSpPr/>
                <p:nvPr/>
              </p:nvGrpSpPr>
              <p:grpSpPr>
                <a:xfrm>
                  <a:off x="1371600" y="1828800"/>
                  <a:ext cx="712726" cy="828020"/>
                  <a:chOff x="304800" y="1828800"/>
                  <a:chExt cx="712726" cy="828020"/>
                </a:xfrm>
              </p:grpSpPr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457200" y="1828800"/>
                    <a:ext cx="50536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BD" sz="2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১৬</a:t>
                    </a:r>
                    <a:endParaRPr lang="en-US" sz="2800" dirty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304800" y="2209800"/>
                    <a:ext cx="609600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499577" y="2133600"/>
                    <a:ext cx="51794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BD" sz="2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২৮</a:t>
                    </a:r>
                    <a:endParaRPr lang="en-US" sz="2800" dirty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93542" cy="3524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15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কাজঃ</a:t>
            </a:r>
          </a:p>
          <a:p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 বইয়ের ৮০ পৃষ্ঠার ৫ নং অঙ্ক বাড়ীতে </a:t>
            </a:r>
          </a:p>
          <a:p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করবে।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676400" y="0"/>
            <a:ext cx="5029200" cy="1600200"/>
            <a:chOff x="1676400" y="0"/>
            <a:chExt cx="5029200" cy="1600200"/>
          </a:xfrm>
        </p:grpSpPr>
        <p:sp>
          <p:nvSpPr>
            <p:cNvPr id="6" name="Horizontal Scroll 3"/>
            <p:cNvSpPr/>
            <p:nvPr/>
          </p:nvSpPr>
          <p:spPr>
            <a:xfrm>
              <a:off x="1676400" y="0"/>
              <a:ext cx="5029200" cy="16002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সসসস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8800" y="304800"/>
              <a:ext cx="48061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7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সবাইকে ধন্যবাদ</a:t>
              </a:r>
              <a:endParaRPr lang="en-US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 descr="dahlia_dark_red-dsc07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38312"/>
            <a:ext cx="9144000" cy="5119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1026" name="Package" showAsIcon="1" r:id="rId3" imgW="914400" imgH="71424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762000"/>
            <a:ext cx="5279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ভিডিও দেখি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4114800"/>
            <a:ext cx="5761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 কি দেখলে?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457200"/>
            <a:ext cx="8915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 পাঠঃ ভগ্নাংশ (সমতুল ভগ্নাংশ)</a:t>
            </a:r>
          </a:p>
          <a:p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দুইটি ভগ্নাংশ সমতুল কি না তা রির্ণয় করতে পারবে।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প্রদত্ত ভগ্নাংশের একাধিক সমতুল ভগ্নাংশ গঠন করতে পারবে।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১ সমতুল কয়েকটি ভগ্নাংশ লিখতে পারবে।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914400"/>
            <a:ext cx="2590800" cy="980420"/>
            <a:chOff x="0" y="914400"/>
            <a:chExt cx="2590800" cy="980420"/>
          </a:xfrm>
        </p:grpSpPr>
        <p:grpSp>
          <p:nvGrpSpPr>
            <p:cNvPr id="21" name="Group 20"/>
            <p:cNvGrpSpPr/>
            <p:nvPr/>
          </p:nvGrpSpPr>
          <p:grpSpPr>
            <a:xfrm>
              <a:off x="685800" y="914400"/>
              <a:ext cx="685800" cy="980420"/>
              <a:chOff x="914400" y="1143000"/>
              <a:chExt cx="685800" cy="98042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143000" y="1143000"/>
                <a:ext cx="327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914400" y="1524000"/>
                <a:ext cx="68580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1600200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>
              <a:off x="1905000" y="1219200"/>
              <a:ext cx="68580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447800" y="1066800"/>
              <a:ext cx="5405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মি.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0800000">
              <a:off x="0" y="1219200"/>
              <a:ext cx="60960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5562600" y="228600"/>
            <a:ext cx="3180649" cy="1971020"/>
            <a:chOff x="5562600" y="228600"/>
            <a:chExt cx="3180649" cy="1971020"/>
          </a:xfrm>
        </p:grpSpPr>
        <p:grpSp>
          <p:nvGrpSpPr>
            <p:cNvPr id="38" name="Group 37"/>
            <p:cNvGrpSpPr/>
            <p:nvPr/>
          </p:nvGrpSpPr>
          <p:grpSpPr>
            <a:xfrm>
              <a:off x="6934200" y="1219200"/>
              <a:ext cx="580838" cy="980420"/>
              <a:chOff x="4419600" y="1447800"/>
              <a:chExt cx="580838" cy="980420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4495800" y="1447800"/>
                <a:ext cx="5046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4419600" y="1905000"/>
                <a:ext cx="53340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4572000" y="1905000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6205375" y="304800"/>
              <a:ext cx="2537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বা  ১ মিটারের </a:t>
              </a:r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অর্ধেক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20000" y="1524000"/>
              <a:ext cx="5405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মি.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562600" y="228600"/>
              <a:ext cx="533400" cy="828020"/>
              <a:chOff x="8305800" y="304800"/>
              <a:chExt cx="533400" cy="82802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8458200" y="304800"/>
                <a:ext cx="327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8305800" y="685800"/>
                <a:ext cx="53340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8458200" y="609600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0" y="1981200"/>
            <a:ext cx="5410200" cy="990600"/>
            <a:chOff x="0" y="1981200"/>
            <a:chExt cx="5410200" cy="990600"/>
          </a:xfrm>
        </p:grpSpPr>
        <p:grpSp>
          <p:nvGrpSpPr>
            <p:cNvPr id="53" name="Group 52"/>
            <p:cNvGrpSpPr/>
            <p:nvPr/>
          </p:nvGrpSpPr>
          <p:grpSpPr>
            <a:xfrm>
              <a:off x="0" y="2590800"/>
              <a:ext cx="5410200" cy="381000"/>
              <a:chOff x="0" y="1828800"/>
              <a:chExt cx="5410200" cy="3810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0" y="1828800"/>
                <a:ext cx="1371600" cy="381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371600" y="1828800"/>
                <a:ext cx="1371600" cy="381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743200" y="1828800"/>
                <a:ext cx="13716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114800" y="1828800"/>
                <a:ext cx="12954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2133600" y="1981200"/>
              <a:ext cx="100380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মিটর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3048000" y="2209800"/>
              <a:ext cx="2286000" cy="1588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10800000">
              <a:off x="0" y="2209800"/>
              <a:ext cx="2133600" cy="1588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0" y="2971800"/>
            <a:ext cx="2743200" cy="980420"/>
            <a:chOff x="0" y="2971800"/>
            <a:chExt cx="2743200" cy="980420"/>
          </a:xfrm>
        </p:grpSpPr>
        <p:sp>
          <p:nvSpPr>
            <p:cNvPr id="64" name="TextBox 63"/>
            <p:cNvSpPr txBox="1"/>
            <p:nvPr/>
          </p:nvSpPr>
          <p:spPr>
            <a:xfrm>
              <a:off x="990600" y="2971800"/>
              <a:ext cx="504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838200" y="3352800"/>
              <a:ext cx="60960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990600" y="3429000"/>
              <a:ext cx="3449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2133600" y="3276600"/>
              <a:ext cx="60960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10800000">
              <a:off x="0" y="3352800"/>
              <a:ext cx="68580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600200" y="3124200"/>
              <a:ext cx="3561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মি</a:t>
              </a:r>
              <a:endPara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486400" y="2362200"/>
            <a:ext cx="3657600" cy="1894820"/>
            <a:chOff x="5486400" y="2362200"/>
            <a:chExt cx="3657600" cy="1894820"/>
          </a:xfrm>
        </p:grpSpPr>
        <p:sp>
          <p:nvSpPr>
            <p:cNvPr id="94" name="TextBox 93"/>
            <p:cNvSpPr txBox="1"/>
            <p:nvPr/>
          </p:nvSpPr>
          <p:spPr>
            <a:xfrm>
              <a:off x="6705600" y="3200400"/>
              <a:ext cx="504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6629400" y="3810000"/>
              <a:ext cx="53340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6934200" y="3733800"/>
              <a:ext cx="566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947291" y="2514600"/>
              <a:ext cx="31967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বা  ১ মিটারের দুই </a:t>
              </a:r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চতুর্থাংশ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358504" y="3505200"/>
              <a:ext cx="6424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মি.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0" name="Group 45"/>
            <p:cNvGrpSpPr/>
            <p:nvPr/>
          </p:nvGrpSpPr>
          <p:grpSpPr>
            <a:xfrm>
              <a:off x="5486400" y="2362200"/>
              <a:ext cx="533400" cy="980420"/>
              <a:chOff x="8305800" y="304800"/>
              <a:chExt cx="533400" cy="980420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8458200" y="304800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8305800" y="685800"/>
                <a:ext cx="53340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8458200" y="762000"/>
                <a:ext cx="3337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0" y="0"/>
            <a:ext cx="5334000" cy="914400"/>
            <a:chOff x="0" y="0"/>
            <a:chExt cx="5334000" cy="914400"/>
          </a:xfrm>
        </p:grpSpPr>
        <p:sp>
          <p:nvSpPr>
            <p:cNvPr id="4" name="TextBox 3"/>
            <p:cNvSpPr txBox="1"/>
            <p:nvPr/>
          </p:nvSpPr>
          <p:spPr>
            <a:xfrm>
              <a:off x="1981200" y="0"/>
              <a:ext cx="10759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 মিটার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124200" y="152400"/>
              <a:ext cx="2133600" cy="1588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0" y="228600"/>
              <a:ext cx="1905000" cy="1588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2667000" y="533400"/>
              <a:ext cx="2667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0" y="533400"/>
              <a:ext cx="2667000" cy="381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0" y="4191000"/>
            <a:ext cx="5410200" cy="838200"/>
            <a:chOff x="0" y="4191000"/>
            <a:chExt cx="5410200" cy="838200"/>
          </a:xfrm>
        </p:grpSpPr>
        <p:grpSp>
          <p:nvGrpSpPr>
            <p:cNvPr id="120" name="Group 119"/>
            <p:cNvGrpSpPr/>
            <p:nvPr/>
          </p:nvGrpSpPr>
          <p:grpSpPr>
            <a:xfrm>
              <a:off x="0" y="4648200"/>
              <a:ext cx="5410200" cy="381000"/>
              <a:chOff x="0" y="4648200"/>
              <a:chExt cx="5410200" cy="381000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0" y="4648200"/>
                <a:ext cx="914400" cy="381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828800" y="4648200"/>
                <a:ext cx="914400" cy="381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914400" y="4648200"/>
                <a:ext cx="914400" cy="381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67000" y="4648200"/>
                <a:ext cx="9144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3581400" y="4648200"/>
                <a:ext cx="9144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4495800" y="4648200"/>
                <a:ext cx="9144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1981200" y="4191000"/>
              <a:ext cx="10759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 মিটার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>
              <a:off x="2971800" y="4495800"/>
              <a:ext cx="2362200" cy="1588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rot="10800000">
              <a:off x="0" y="4495800"/>
              <a:ext cx="1981200" cy="1588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0" y="5105400"/>
            <a:ext cx="2743200" cy="980420"/>
            <a:chOff x="0" y="2971800"/>
            <a:chExt cx="2743200" cy="980420"/>
          </a:xfrm>
        </p:grpSpPr>
        <p:sp>
          <p:nvSpPr>
            <p:cNvPr id="138" name="TextBox 137"/>
            <p:cNvSpPr txBox="1"/>
            <p:nvPr/>
          </p:nvSpPr>
          <p:spPr>
            <a:xfrm>
              <a:off x="990600" y="2971800"/>
              <a:ext cx="5046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>
              <a:off x="838200" y="3352800"/>
              <a:ext cx="60960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990600" y="3429000"/>
              <a:ext cx="34496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1" name="Straight Arrow Connector 140"/>
            <p:cNvCxnSpPr/>
            <p:nvPr/>
          </p:nvCxnSpPr>
          <p:spPr>
            <a:xfrm>
              <a:off x="2133600" y="3276600"/>
              <a:ext cx="60960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rot="10800000">
              <a:off x="0" y="3352800"/>
              <a:ext cx="68580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1600200" y="3124200"/>
              <a:ext cx="45236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মি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486400" y="4419600"/>
            <a:ext cx="3751807" cy="2199620"/>
            <a:chOff x="5486400" y="2362200"/>
            <a:chExt cx="3751807" cy="2199620"/>
          </a:xfrm>
        </p:grpSpPr>
        <p:sp>
          <p:nvSpPr>
            <p:cNvPr id="145" name="TextBox 144"/>
            <p:cNvSpPr txBox="1"/>
            <p:nvPr/>
          </p:nvSpPr>
          <p:spPr>
            <a:xfrm>
              <a:off x="7239000" y="3429000"/>
              <a:ext cx="504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7239000" y="3962400"/>
              <a:ext cx="38100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7162800" y="4038600"/>
              <a:ext cx="566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096000" y="2514600"/>
              <a:ext cx="31422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বা  ১ মিটারের তিন </a:t>
              </a:r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ষষ্ঠাংশ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7587104" y="3810000"/>
              <a:ext cx="947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মি.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50" name="Group 45"/>
            <p:cNvGrpSpPr/>
            <p:nvPr/>
          </p:nvGrpSpPr>
          <p:grpSpPr>
            <a:xfrm>
              <a:off x="5486400" y="2362200"/>
              <a:ext cx="533400" cy="828020"/>
              <a:chOff x="8305800" y="304800"/>
              <a:chExt cx="533400" cy="828020"/>
            </a:xfrm>
          </p:grpSpPr>
          <p:sp>
            <p:nvSpPr>
              <p:cNvPr id="151" name="TextBox 150"/>
              <p:cNvSpPr txBox="1"/>
              <p:nvPr/>
            </p:nvSpPr>
            <p:spPr>
              <a:xfrm>
                <a:off x="8458200" y="304800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52" name="Straight Connector 151"/>
              <p:cNvCxnSpPr/>
              <p:nvPr/>
            </p:nvCxnSpPr>
            <p:spPr>
              <a:xfrm>
                <a:off x="8305800" y="685800"/>
                <a:ext cx="53340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TextBox 152"/>
              <p:cNvSpPr txBox="1"/>
              <p:nvPr/>
            </p:nvSpPr>
            <p:spPr>
              <a:xfrm>
                <a:off x="8458200" y="609600"/>
                <a:ext cx="3722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৬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87" name="Rectangle 86"/>
          <p:cNvSpPr/>
          <p:nvPr/>
        </p:nvSpPr>
        <p:spPr>
          <a:xfrm>
            <a:off x="6477000" y="1447800"/>
            <a:ext cx="409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2800" dirty="0"/>
          </a:p>
        </p:txBody>
      </p:sp>
      <p:sp>
        <p:nvSpPr>
          <p:cNvPr id="98" name="Rectangle 97"/>
          <p:cNvSpPr/>
          <p:nvPr/>
        </p:nvSpPr>
        <p:spPr>
          <a:xfrm>
            <a:off x="6172200" y="3505200"/>
            <a:ext cx="409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2800" dirty="0"/>
          </a:p>
        </p:txBody>
      </p:sp>
      <p:sp>
        <p:nvSpPr>
          <p:cNvPr id="103" name="Rectangle 102"/>
          <p:cNvSpPr/>
          <p:nvPr/>
        </p:nvSpPr>
        <p:spPr>
          <a:xfrm>
            <a:off x="6629400" y="5867400"/>
            <a:ext cx="409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8" grpId="0"/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59715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 যাচ্ছে –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অর্ধেক = ২ চতুর্থাংশ = ৩ ষষ্ঠাংশ, অর্থাৎ</a:t>
            </a:r>
          </a:p>
          <a:p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3400" y="2133600"/>
            <a:ext cx="4419600" cy="1132820"/>
            <a:chOff x="533400" y="2133600"/>
            <a:chExt cx="4419600" cy="1132820"/>
          </a:xfrm>
        </p:grpSpPr>
        <p:grpSp>
          <p:nvGrpSpPr>
            <p:cNvPr id="8" name="Group 7"/>
            <p:cNvGrpSpPr/>
            <p:nvPr/>
          </p:nvGrpSpPr>
          <p:grpSpPr>
            <a:xfrm>
              <a:off x="533400" y="2209800"/>
              <a:ext cx="914400" cy="1056620"/>
              <a:chOff x="533400" y="2209800"/>
              <a:chExt cx="914400" cy="105662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762000" y="2209800"/>
                <a:ext cx="327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533400" y="2667000"/>
                <a:ext cx="91440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838200" y="2743200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524000" y="2438400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286000" y="2133600"/>
              <a:ext cx="914400" cy="1132820"/>
              <a:chOff x="2286000" y="2133600"/>
              <a:chExt cx="914400" cy="113282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590800" y="2133600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2286000" y="2667000"/>
                <a:ext cx="91440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590800" y="2743200"/>
                <a:ext cx="3337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114800" y="2133600"/>
              <a:ext cx="838200" cy="1056620"/>
              <a:chOff x="4114800" y="2133600"/>
              <a:chExt cx="838200" cy="105662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267200" y="2133600"/>
                <a:ext cx="4604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4114800" y="2667000"/>
                <a:ext cx="83820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4343400" y="2667000"/>
                <a:ext cx="3722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৬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581400" y="2438400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endPara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324600" y="419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533400" y="3657600"/>
            <a:ext cx="8610600" cy="1132820"/>
            <a:chOff x="533400" y="3657600"/>
            <a:chExt cx="8610600" cy="1132820"/>
          </a:xfrm>
        </p:grpSpPr>
        <p:grpSp>
          <p:nvGrpSpPr>
            <p:cNvPr id="40" name="Group 39"/>
            <p:cNvGrpSpPr/>
            <p:nvPr/>
          </p:nvGrpSpPr>
          <p:grpSpPr>
            <a:xfrm>
              <a:off x="1447800" y="3657600"/>
              <a:ext cx="4419600" cy="1132820"/>
              <a:chOff x="90055" y="3782291"/>
              <a:chExt cx="4419600" cy="113282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90055" y="3782291"/>
                <a:ext cx="4419600" cy="1132820"/>
                <a:chOff x="533400" y="2133600"/>
                <a:chExt cx="4419600" cy="1132820"/>
              </a:xfrm>
            </p:grpSpPr>
            <p:grpSp>
              <p:nvGrpSpPr>
                <p:cNvPr id="25" name="Group 7"/>
                <p:cNvGrpSpPr/>
                <p:nvPr/>
              </p:nvGrpSpPr>
              <p:grpSpPr>
                <a:xfrm>
                  <a:off x="533400" y="2209800"/>
                  <a:ext cx="914400" cy="1056620"/>
                  <a:chOff x="533400" y="2209800"/>
                  <a:chExt cx="914400" cy="1056620"/>
                </a:xfrm>
              </p:grpSpPr>
              <p:sp>
                <p:nvSpPr>
                  <p:cNvPr id="36" name="TextBox 2"/>
                  <p:cNvSpPr txBox="1"/>
                  <p:nvPr/>
                </p:nvSpPr>
                <p:spPr>
                  <a:xfrm>
                    <a:off x="762000" y="2209800"/>
                    <a:ext cx="32733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BD" sz="2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১</a:t>
                    </a:r>
                    <a:endParaRPr lang="en-US" sz="2800" dirty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cxnSp>
                <p:nvCxnSpPr>
                  <p:cNvPr id="37" name="Straight Connector 4"/>
                  <p:cNvCxnSpPr/>
                  <p:nvPr/>
                </p:nvCxnSpPr>
                <p:spPr>
                  <a:xfrm>
                    <a:off x="533400" y="2667000"/>
                    <a:ext cx="914400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838200" y="2743200"/>
                    <a:ext cx="34496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BD" sz="2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২</a:t>
                    </a:r>
                    <a:endParaRPr lang="en-US" sz="2800" dirty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grpSp>
              <p:nvGrpSpPr>
                <p:cNvPr id="27" name="Group 14"/>
                <p:cNvGrpSpPr/>
                <p:nvPr/>
              </p:nvGrpSpPr>
              <p:grpSpPr>
                <a:xfrm>
                  <a:off x="2286000" y="2133600"/>
                  <a:ext cx="914400" cy="1132820"/>
                  <a:chOff x="2286000" y="2133600"/>
                  <a:chExt cx="914400" cy="1132820"/>
                </a:xfrm>
              </p:grpSpPr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590800" y="2133600"/>
                    <a:ext cx="34496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BD" sz="2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২</a:t>
                    </a:r>
                    <a:endParaRPr lang="en-US" sz="2800" dirty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2286000" y="2667000"/>
                    <a:ext cx="914400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590800" y="2743200"/>
                    <a:ext cx="33374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BD" sz="2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৪</a:t>
                    </a:r>
                    <a:endParaRPr lang="en-US" sz="2800" dirty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grpSp>
              <p:nvGrpSpPr>
                <p:cNvPr id="28" name="Group 20"/>
                <p:cNvGrpSpPr/>
                <p:nvPr/>
              </p:nvGrpSpPr>
              <p:grpSpPr>
                <a:xfrm>
                  <a:off x="4114800" y="2133600"/>
                  <a:ext cx="838200" cy="1056620"/>
                  <a:chOff x="4114800" y="2133600"/>
                  <a:chExt cx="838200" cy="1056620"/>
                </a:xfrm>
              </p:grpSpPr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4267200" y="2133600"/>
                    <a:ext cx="46049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৩</a:t>
                    </a:r>
                    <a:endParaRPr lang="en-US" sz="2800" dirty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4114800" y="2667000"/>
                    <a:ext cx="838200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4343400" y="2667000"/>
                    <a:ext cx="37221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BD" sz="2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৬</a:t>
                    </a:r>
                    <a:endParaRPr lang="en-US" sz="2800" dirty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29" name="TextBox 28"/>
                <p:cNvSpPr txBox="1"/>
                <p:nvPr/>
              </p:nvSpPr>
              <p:spPr>
                <a:xfrm>
                  <a:off x="3581400" y="2438400"/>
                  <a:ext cx="26000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,</a:t>
                  </a:r>
                  <a:endPara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1219200" y="4038600"/>
                <a:ext cx="2600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33400" y="3962400"/>
              <a:ext cx="8691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অর্ধাৎ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49508" y="3886200"/>
              <a:ext cx="32944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ভগ্নাংশগুলো সমতুল ভগ্নাংশ।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57200" y="0"/>
            <a:ext cx="7474527" cy="1590020"/>
            <a:chOff x="457200" y="0"/>
            <a:chExt cx="7474527" cy="1590020"/>
          </a:xfrm>
        </p:grpSpPr>
        <p:grpSp>
          <p:nvGrpSpPr>
            <p:cNvPr id="11" name="Group 10"/>
            <p:cNvGrpSpPr/>
            <p:nvPr/>
          </p:nvGrpSpPr>
          <p:grpSpPr>
            <a:xfrm>
              <a:off x="533399" y="533400"/>
              <a:ext cx="7398328" cy="533400"/>
              <a:chOff x="533399" y="533400"/>
              <a:chExt cx="7398328" cy="5334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33399" y="533400"/>
                <a:ext cx="1073727" cy="5334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600200" y="533400"/>
                <a:ext cx="1073727" cy="5334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667000" y="533400"/>
                <a:ext cx="1073727" cy="5334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724400" y="533400"/>
                <a:ext cx="1073727" cy="5334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657600" y="533400"/>
                <a:ext cx="1073727" cy="5334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791200" y="533400"/>
                <a:ext cx="1073727" cy="5334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858000" y="533400"/>
                <a:ext cx="1073727" cy="5334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581400" y="0"/>
              <a:ext cx="10759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 মিটার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876800" y="304800"/>
              <a:ext cx="3048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457200" y="304800"/>
              <a:ext cx="28956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914400" y="1066800"/>
              <a:ext cx="3273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33600" y="1066800"/>
              <a:ext cx="3449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48000" y="1066800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14800" y="1066800"/>
              <a:ext cx="3337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05400" y="1066800"/>
              <a:ext cx="3529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48400" y="1066800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15200" y="10668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1600200"/>
            <a:ext cx="86052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মিটার দীর্ঘ একটি ফিতাকে সমান ৭ অংশে ভাগ করা হলো এবং ৭ টি অংশই 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ঝুমাকে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দেওয়া হলো।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0" y="2438400"/>
            <a:ext cx="6713697" cy="1132820"/>
            <a:chOff x="762000" y="2362200"/>
            <a:chExt cx="6713697" cy="1132820"/>
          </a:xfrm>
        </p:grpSpPr>
        <p:sp>
          <p:nvSpPr>
            <p:cNvPr id="33" name="TextBox 32"/>
            <p:cNvSpPr txBox="1"/>
            <p:nvPr/>
          </p:nvSpPr>
          <p:spPr>
            <a:xfrm>
              <a:off x="762000" y="2743200"/>
              <a:ext cx="67136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ঝুমা পেল                 মিটার ফিতা বা পুরো ১ মিটার ফিতা।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33600" y="23622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33600" y="29718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133600" y="2971800"/>
              <a:ext cx="6096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934200" y="2667000"/>
            <a:ext cx="1325719" cy="980420"/>
            <a:chOff x="6934200" y="2667000"/>
            <a:chExt cx="1325719" cy="980420"/>
          </a:xfrm>
        </p:grpSpPr>
        <p:grpSp>
          <p:nvGrpSpPr>
            <p:cNvPr id="45" name="Group 44"/>
            <p:cNvGrpSpPr/>
            <p:nvPr/>
          </p:nvGrpSpPr>
          <p:grpSpPr>
            <a:xfrm>
              <a:off x="6934200" y="2667000"/>
              <a:ext cx="685800" cy="980420"/>
              <a:chOff x="6934200" y="2667000"/>
              <a:chExt cx="685800" cy="980420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7086600" y="2667000"/>
                <a:ext cx="3369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162800" y="3124200"/>
                <a:ext cx="3369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6934200" y="3124200"/>
                <a:ext cx="6858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7620000" y="2895600"/>
              <a:ext cx="6399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= ১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62000" y="3886200"/>
            <a:ext cx="6735919" cy="1056620"/>
            <a:chOff x="762000" y="3886200"/>
            <a:chExt cx="6735919" cy="1056620"/>
          </a:xfrm>
        </p:grpSpPr>
        <p:grpSp>
          <p:nvGrpSpPr>
            <p:cNvPr id="53" name="Group 52"/>
            <p:cNvGrpSpPr/>
            <p:nvPr/>
          </p:nvGrpSpPr>
          <p:grpSpPr>
            <a:xfrm>
              <a:off x="762000" y="4038600"/>
              <a:ext cx="457200" cy="904220"/>
              <a:chOff x="838200" y="4114800"/>
              <a:chExt cx="457200" cy="904220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914400" y="4114800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914400" y="4495800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838200" y="4572000"/>
                <a:ext cx="4572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1676400" y="4114800"/>
              <a:ext cx="457200" cy="828020"/>
              <a:chOff x="838200" y="4191000"/>
              <a:chExt cx="457200" cy="828020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914400" y="4191000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914400" y="4495800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838200" y="4572000"/>
                <a:ext cx="4572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2971800" y="4038600"/>
              <a:ext cx="457200" cy="904220"/>
              <a:chOff x="838200" y="4114800"/>
              <a:chExt cx="457200" cy="904220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14400" y="4114800"/>
                <a:ext cx="3337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14400" y="4495800"/>
                <a:ext cx="3337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838200" y="45720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4191000" y="4114800"/>
              <a:ext cx="457200" cy="828020"/>
              <a:chOff x="838200" y="4191000"/>
              <a:chExt cx="457200" cy="828020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914400" y="4191000"/>
                <a:ext cx="352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endPara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914400" y="4495800"/>
                <a:ext cx="352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endPara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838200" y="45720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5257800" y="3962400"/>
              <a:ext cx="457200" cy="904220"/>
              <a:chOff x="838200" y="4038600"/>
              <a:chExt cx="457200" cy="904220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838200" y="4038600"/>
                <a:ext cx="3722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৬</a:t>
                </a:r>
                <a:endPara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914400" y="4419600"/>
                <a:ext cx="3722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৬</a:t>
                </a:r>
                <a:endPara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838200" y="44958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6248400" y="3886200"/>
              <a:ext cx="457200" cy="980420"/>
              <a:chOff x="838200" y="4038600"/>
              <a:chExt cx="457200" cy="980420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838200" y="4038600"/>
                <a:ext cx="3369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914400" y="4495800"/>
                <a:ext cx="3369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838200" y="44958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1295400" y="4191000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362200" y="4191000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657600" y="41910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724400" y="41148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791200" y="41148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858000" y="4038600"/>
              <a:ext cx="6399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= ১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57200" y="5029200"/>
            <a:ext cx="6858000" cy="1513820"/>
            <a:chOff x="533400" y="5029200"/>
            <a:chExt cx="6858000" cy="1513820"/>
          </a:xfrm>
        </p:grpSpPr>
        <p:grpSp>
          <p:nvGrpSpPr>
            <p:cNvPr id="81" name="Group 80"/>
            <p:cNvGrpSpPr/>
            <p:nvPr/>
          </p:nvGrpSpPr>
          <p:grpSpPr>
            <a:xfrm>
              <a:off x="533400" y="5029200"/>
              <a:ext cx="6858000" cy="1056620"/>
              <a:chOff x="762000" y="3886200"/>
              <a:chExt cx="6858000" cy="1056620"/>
            </a:xfrm>
          </p:grpSpPr>
          <p:grpSp>
            <p:nvGrpSpPr>
              <p:cNvPr id="82" name="Group 52"/>
              <p:cNvGrpSpPr/>
              <p:nvPr/>
            </p:nvGrpSpPr>
            <p:grpSpPr>
              <a:xfrm>
                <a:off x="762000" y="3962400"/>
                <a:ext cx="457200" cy="980420"/>
                <a:chOff x="838200" y="4038600"/>
                <a:chExt cx="457200" cy="980420"/>
              </a:xfrm>
            </p:grpSpPr>
            <p:sp>
              <p:nvSpPr>
                <p:cNvPr id="109" name="TextBox 108"/>
                <p:cNvSpPr txBox="1"/>
                <p:nvPr/>
              </p:nvSpPr>
              <p:spPr>
                <a:xfrm>
                  <a:off x="838200" y="4038600"/>
                  <a:ext cx="34496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২</a:t>
                  </a:r>
                  <a:endParaRPr lang="en-US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914400" y="4495800"/>
                  <a:ext cx="34496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২</a:t>
                  </a:r>
                  <a:endParaRPr lang="en-US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38200" y="4495800"/>
                  <a:ext cx="4572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53"/>
              <p:cNvGrpSpPr/>
              <p:nvPr/>
            </p:nvGrpSpPr>
            <p:grpSpPr>
              <a:xfrm>
                <a:off x="1676400" y="3962400"/>
                <a:ext cx="457200" cy="980420"/>
                <a:chOff x="838200" y="4038600"/>
                <a:chExt cx="457200" cy="980420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838200" y="4038600"/>
                  <a:ext cx="3770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৩</a:t>
                  </a:r>
                  <a:endParaRPr lang="en-US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914400" y="4495800"/>
                  <a:ext cx="3770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৩</a:t>
                  </a:r>
                  <a:endParaRPr lang="en-US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838200" y="4495800"/>
                  <a:ext cx="4572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57"/>
              <p:cNvGrpSpPr/>
              <p:nvPr/>
            </p:nvGrpSpPr>
            <p:grpSpPr>
              <a:xfrm>
                <a:off x="2971800" y="3962400"/>
                <a:ext cx="457200" cy="980420"/>
                <a:chOff x="838200" y="4038600"/>
                <a:chExt cx="457200" cy="980420"/>
              </a:xfrm>
            </p:grpSpPr>
            <p:sp>
              <p:nvSpPr>
                <p:cNvPr id="103" name="TextBox 102"/>
                <p:cNvSpPr txBox="1"/>
                <p:nvPr/>
              </p:nvSpPr>
              <p:spPr>
                <a:xfrm>
                  <a:off x="838200" y="4038600"/>
                  <a:ext cx="3337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৪</a:t>
                  </a:r>
                  <a:endParaRPr lang="en-US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914400" y="4495800"/>
                  <a:ext cx="3337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৪</a:t>
                  </a:r>
                  <a:endParaRPr lang="en-US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838200" y="4495800"/>
                  <a:ext cx="4572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61"/>
              <p:cNvGrpSpPr/>
              <p:nvPr/>
            </p:nvGrpSpPr>
            <p:grpSpPr>
              <a:xfrm>
                <a:off x="4191000" y="3962400"/>
                <a:ext cx="457200" cy="980420"/>
                <a:chOff x="838200" y="4038600"/>
                <a:chExt cx="457200" cy="980420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>
                  <a:off x="838200" y="4038600"/>
                  <a:ext cx="35298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৫</a:t>
                  </a:r>
                  <a:endParaRPr lang="en-US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914400" y="4495800"/>
                  <a:ext cx="35298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৫</a:t>
                  </a:r>
                  <a:endParaRPr lang="en-US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838200" y="4495800"/>
                  <a:ext cx="4572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65"/>
              <p:cNvGrpSpPr/>
              <p:nvPr/>
            </p:nvGrpSpPr>
            <p:grpSpPr>
              <a:xfrm>
                <a:off x="5257800" y="3962400"/>
                <a:ext cx="457200" cy="980420"/>
                <a:chOff x="838200" y="4038600"/>
                <a:chExt cx="457200" cy="980420"/>
              </a:xfrm>
            </p:grpSpPr>
            <p:sp>
              <p:nvSpPr>
                <p:cNvPr id="97" name="TextBox 96"/>
                <p:cNvSpPr txBox="1"/>
                <p:nvPr/>
              </p:nvSpPr>
              <p:spPr>
                <a:xfrm>
                  <a:off x="838200" y="4038600"/>
                  <a:ext cx="3722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৬</a:t>
                  </a:r>
                  <a:endParaRPr lang="en-US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914400" y="4495800"/>
                  <a:ext cx="3722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৬</a:t>
                  </a:r>
                  <a:endParaRPr lang="en-US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838200" y="4495800"/>
                  <a:ext cx="4572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69"/>
              <p:cNvGrpSpPr/>
              <p:nvPr/>
            </p:nvGrpSpPr>
            <p:grpSpPr>
              <a:xfrm>
                <a:off x="6248400" y="3886200"/>
                <a:ext cx="457200" cy="980420"/>
                <a:chOff x="838200" y="4038600"/>
                <a:chExt cx="457200" cy="980420"/>
              </a:xfrm>
            </p:grpSpPr>
            <p:sp>
              <p:nvSpPr>
                <p:cNvPr id="94" name="TextBox 93"/>
                <p:cNvSpPr txBox="1"/>
                <p:nvPr/>
              </p:nvSpPr>
              <p:spPr>
                <a:xfrm>
                  <a:off x="838200" y="4038600"/>
                  <a:ext cx="3369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৭</a:t>
                  </a:r>
                  <a:endParaRPr lang="en-US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914400" y="4495800"/>
                  <a:ext cx="3369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৭</a:t>
                  </a:r>
                  <a:endParaRPr lang="en-US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838200" y="4495800"/>
                  <a:ext cx="4572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TextBox 87"/>
              <p:cNvSpPr txBox="1"/>
              <p:nvPr/>
            </p:nvSpPr>
            <p:spPr>
              <a:xfrm>
                <a:off x="1295400" y="4191000"/>
                <a:ext cx="2600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2362200" y="4191000"/>
                <a:ext cx="2600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657600" y="4191000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724400" y="4114800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791200" y="4114800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858000" y="40386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533400" y="6019800"/>
              <a:ext cx="3440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প্রত্যেকে </a:t>
              </a:r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 এর সমতুল ভগ্নাংশ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04800" y="304800"/>
            <a:ext cx="2286000" cy="1818620"/>
            <a:chOff x="304800" y="304800"/>
            <a:chExt cx="2286000" cy="1818620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304800"/>
              <a:ext cx="15808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লক্ষ করি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04800" y="1066800"/>
              <a:ext cx="609600" cy="1056620"/>
              <a:chOff x="685800" y="1066800"/>
              <a:chExt cx="609600" cy="105662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914400" y="1066800"/>
                <a:ext cx="30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914400" y="1600200"/>
                <a:ext cx="30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685800" y="1524000"/>
                <a:ext cx="60960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2057400" y="1066800"/>
              <a:ext cx="533400" cy="1056620"/>
              <a:chOff x="685800" y="1066800"/>
              <a:chExt cx="533400" cy="105662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914400" y="1066800"/>
                <a:ext cx="30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14400" y="1600200"/>
                <a:ext cx="30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85800" y="1524000"/>
                <a:ext cx="53340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" name="Straight Arrow Connector 13"/>
          <p:cNvCxnSpPr>
            <a:stCxn id="4" idx="3"/>
          </p:cNvCxnSpPr>
          <p:nvPr/>
        </p:nvCxnSpPr>
        <p:spPr>
          <a:xfrm flipV="1">
            <a:off x="838200" y="1295401"/>
            <a:ext cx="1371600" cy="56640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3"/>
          </p:cNvCxnSpPr>
          <p:nvPr/>
        </p:nvCxnSpPr>
        <p:spPr>
          <a:xfrm>
            <a:off x="838200" y="1328410"/>
            <a:ext cx="1371600" cy="42419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743200" y="1143000"/>
            <a:ext cx="2432020" cy="523220"/>
            <a:chOff x="2743200" y="1143000"/>
            <a:chExt cx="2432020" cy="52322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2743200" y="1295400"/>
              <a:ext cx="914400" cy="15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733800" y="1143000"/>
              <a:ext cx="14414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২ × ২ = ৪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743200" y="1676400"/>
            <a:ext cx="2403166" cy="523220"/>
            <a:chOff x="2743200" y="1676400"/>
            <a:chExt cx="2403166" cy="523220"/>
          </a:xfrm>
        </p:grpSpPr>
        <p:sp>
          <p:nvSpPr>
            <p:cNvPr id="28" name="TextBox 27"/>
            <p:cNvSpPr txBox="1"/>
            <p:nvPr/>
          </p:nvSpPr>
          <p:spPr>
            <a:xfrm>
              <a:off x="3733800" y="1676400"/>
              <a:ext cx="1412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 × ৪ = ৪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743200" y="1905000"/>
              <a:ext cx="914400" cy="15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57200" y="2667000"/>
            <a:ext cx="2286000" cy="1056620"/>
            <a:chOff x="457200" y="2667000"/>
            <a:chExt cx="2286000" cy="1056620"/>
          </a:xfrm>
        </p:grpSpPr>
        <p:grpSp>
          <p:nvGrpSpPr>
            <p:cNvPr id="34" name="Group 33"/>
            <p:cNvGrpSpPr/>
            <p:nvPr/>
          </p:nvGrpSpPr>
          <p:grpSpPr>
            <a:xfrm>
              <a:off x="457200" y="2667000"/>
              <a:ext cx="609600" cy="1056620"/>
              <a:chOff x="838200" y="1066800"/>
              <a:chExt cx="609600" cy="1056620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914400" y="1066800"/>
                <a:ext cx="30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914400" y="1600200"/>
                <a:ext cx="30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838200" y="1524000"/>
                <a:ext cx="60960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2209800" y="2667000"/>
              <a:ext cx="533400" cy="1056620"/>
              <a:chOff x="838200" y="1066800"/>
              <a:chExt cx="533400" cy="105662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914400" y="1066800"/>
                <a:ext cx="30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914400" y="1600200"/>
                <a:ext cx="30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৬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838200" y="1524000"/>
                <a:ext cx="53340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3" name="Straight Arrow Connector 42"/>
          <p:cNvCxnSpPr/>
          <p:nvPr/>
        </p:nvCxnSpPr>
        <p:spPr>
          <a:xfrm flipV="1">
            <a:off x="914400" y="2971800"/>
            <a:ext cx="1219200" cy="3810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38200" y="2895600"/>
            <a:ext cx="1371600" cy="4572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667000" y="2667000"/>
            <a:ext cx="2606748" cy="523220"/>
            <a:chOff x="2743200" y="1143000"/>
            <a:chExt cx="2606748" cy="523220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743200" y="1295400"/>
              <a:ext cx="914400" cy="15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733800" y="1143000"/>
              <a:ext cx="16161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৪ × ৩ = ১২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667000" y="3124200"/>
            <a:ext cx="2613160" cy="523220"/>
            <a:chOff x="2743200" y="1676400"/>
            <a:chExt cx="2613160" cy="523220"/>
          </a:xfrm>
        </p:grpSpPr>
        <p:sp>
          <p:nvSpPr>
            <p:cNvPr id="54" name="TextBox 53"/>
            <p:cNvSpPr txBox="1"/>
            <p:nvPr/>
          </p:nvSpPr>
          <p:spPr>
            <a:xfrm>
              <a:off x="3733800" y="1676400"/>
              <a:ext cx="16225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২ × ৬ = ১২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2743200" y="1905000"/>
              <a:ext cx="914400" cy="15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0" y="4191000"/>
            <a:ext cx="8861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দুইটি সমতুল ভগ্নাংশের একটির লব  ও অপরটির হরের গুণফল 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একই।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0"/>
            <a:ext cx="9190690" cy="1590020"/>
            <a:chOff x="0" y="0"/>
            <a:chExt cx="9190690" cy="1590020"/>
          </a:xfrm>
        </p:grpSpPr>
        <p:sp>
          <p:nvSpPr>
            <p:cNvPr id="2" name="TextBox 1"/>
            <p:cNvSpPr txBox="1"/>
            <p:nvPr/>
          </p:nvSpPr>
          <p:spPr>
            <a:xfrm>
              <a:off x="0" y="0"/>
              <a:ext cx="34067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আর  ও লক্ষ করি</a:t>
              </a:r>
              <a:endPara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04800" y="609600"/>
              <a:ext cx="609600" cy="980420"/>
              <a:chOff x="304800" y="609600"/>
              <a:chExt cx="609600" cy="98042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81000" y="609600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81000" y="1066800"/>
                <a:ext cx="3337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304800" y="1066800"/>
                <a:ext cx="609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1447800" y="609600"/>
              <a:ext cx="609600" cy="980420"/>
              <a:chOff x="304800" y="609600"/>
              <a:chExt cx="609600" cy="98042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81000" y="609600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81000" y="1066800"/>
                <a:ext cx="3722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৬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304800" y="1066800"/>
                <a:ext cx="609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2667000" y="533400"/>
              <a:ext cx="609600" cy="980420"/>
              <a:chOff x="304800" y="609600"/>
              <a:chExt cx="609600" cy="98042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81000" y="609600"/>
                <a:ext cx="3337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81000" y="1066800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৮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304800" y="1066800"/>
                <a:ext cx="609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3886200" y="533400"/>
              <a:ext cx="609600" cy="980420"/>
              <a:chOff x="304800" y="609600"/>
              <a:chExt cx="609600" cy="98042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81000" y="609600"/>
                <a:ext cx="352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81000" y="1066800"/>
                <a:ext cx="492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১০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304800" y="1066800"/>
                <a:ext cx="609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5943600" y="609600"/>
              <a:ext cx="609600" cy="980420"/>
              <a:chOff x="304800" y="609600"/>
              <a:chExt cx="609600" cy="98042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81000" y="609600"/>
                <a:ext cx="327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81000" y="1066800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304800" y="990600"/>
                <a:ext cx="609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1066800" y="685800"/>
              <a:ext cx="2600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37756" y="838200"/>
              <a:ext cx="2244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685800"/>
              <a:ext cx="2244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6800" y="762000"/>
              <a:ext cx="10855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প্রত্যেকে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58000" y="685800"/>
              <a:ext cx="2332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এর সমতুল ভগ্নাংশ।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7200" y="1981200"/>
            <a:ext cx="967791" cy="1056620"/>
            <a:chOff x="457200" y="1981200"/>
            <a:chExt cx="967791" cy="1056620"/>
          </a:xfrm>
        </p:grpSpPr>
        <p:sp>
          <p:nvSpPr>
            <p:cNvPr id="31" name="TextBox 30"/>
            <p:cNvSpPr txBox="1"/>
            <p:nvPr/>
          </p:nvSpPr>
          <p:spPr>
            <a:xfrm>
              <a:off x="533400" y="1981200"/>
              <a:ext cx="873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 × 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3400" y="2514600"/>
              <a:ext cx="8915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 × 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57200" y="2438400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447800" y="3886200"/>
            <a:ext cx="977008" cy="1132820"/>
            <a:chOff x="1371600" y="1905000"/>
            <a:chExt cx="977008" cy="1132820"/>
          </a:xfrm>
        </p:grpSpPr>
        <p:sp>
          <p:nvSpPr>
            <p:cNvPr id="37" name="TextBox 36"/>
            <p:cNvSpPr txBox="1"/>
            <p:nvPr/>
          </p:nvSpPr>
          <p:spPr>
            <a:xfrm>
              <a:off x="1371600" y="2209800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05000" y="1905000"/>
              <a:ext cx="3337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828800" y="2438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981200" y="251460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715000" y="1905000"/>
            <a:ext cx="999851" cy="1056620"/>
            <a:chOff x="457200" y="1981200"/>
            <a:chExt cx="999851" cy="1056620"/>
          </a:xfrm>
        </p:grpSpPr>
        <p:sp>
          <p:nvSpPr>
            <p:cNvPr id="47" name="TextBox 46"/>
            <p:cNvSpPr txBox="1"/>
            <p:nvPr/>
          </p:nvSpPr>
          <p:spPr>
            <a:xfrm>
              <a:off x="533400" y="1981200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 × ৩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3400" y="2514600"/>
              <a:ext cx="9236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 × ৩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457200" y="2438400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858000" y="1828800"/>
            <a:ext cx="959376" cy="1132820"/>
            <a:chOff x="1371600" y="1905000"/>
            <a:chExt cx="959376" cy="1132820"/>
          </a:xfrm>
        </p:grpSpPr>
        <p:sp>
          <p:nvSpPr>
            <p:cNvPr id="51" name="TextBox 50"/>
            <p:cNvSpPr txBox="1"/>
            <p:nvPr/>
          </p:nvSpPr>
          <p:spPr>
            <a:xfrm>
              <a:off x="1371600" y="2209800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05000" y="1905000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828800" y="2438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981200" y="2514600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57200" y="3886200"/>
            <a:ext cx="956569" cy="1056620"/>
            <a:chOff x="457200" y="1981200"/>
            <a:chExt cx="956569" cy="1056620"/>
          </a:xfrm>
        </p:grpSpPr>
        <p:sp>
          <p:nvSpPr>
            <p:cNvPr id="56" name="TextBox 55"/>
            <p:cNvSpPr txBox="1"/>
            <p:nvPr/>
          </p:nvSpPr>
          <p:spPr>
            <a:xfrm>
              <a:off x="533400" y="1981200"/>
              <a:ext cx="8627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 × ৪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3400" y="2514600"/>
              <a:ext cx="880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 × ৪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457200" y="2438400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5486400" y="3886200"/>
            <a:ext cx="975805" cy="1056620"/>
            <a:chOff x="457200" y="1981200"/>
            <a:chExt cx="975805" cy="1056620"/>
          </a:xfrm>
        </p:grpSpPr>
        <p:sp>
          <p:nvSpPr>
            <p:cNvPr id="60" name="TextBox 59"/>
            <p:cNvSpPr txBox="1"/>
            <p:nvPr/>
          </p:nvSpPr>
          <p:spPr>
            <a:xfrm>
              <a:off x="533400" y="1981200"/>
              <a:ext cx="8819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 × ৫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33400" y="2514600"/>
              <a:ext cx="8996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 × ৫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57200" y="2438400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6705600" y="3886200"/>
            <a:ext cx="1102043" cy="1132820"/>
            <a:chOff x="1371600" y="1905000"/>
            <a:chExt cx="1102043" cy="1132820"/>
          </a:xfrm>
        </p:grpSpPr>
        <p:sp>
          <p:nvSpPr>
            <p:cNvPr id="64" name="TextBox 63"/>
            <p:cNvSpPr txBox="1"/>
            <p:nvPr/>
          </p:nvSpPr>
          <p:spPr>
            <a:xfrm>
              <a:off x="1371600" y="2209800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905000" y="1905000"/>
              <a:ext cx="3529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1828800" y="2438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1981200" y="2514600"/>
              <a:ext cx="492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295400" y="1905000"/>
            <a:ext cx="943346" cy="1132820"/>
            <a:chOff x="1371600" y="1905000"/>
            <a:chExt cx="943346" cy="1132820"/>
          </a:xfrm>
        </p:grpSpPr>
        <p:sp>
          <p:nvSpPr>
            <p:cNvPr id="78" name="TextBox 77"/>
            <p:cNvSpPr txBox="1"/>
            <p:nvPr/>
          </p:nvSpPr>
          <p:spPr>
            <a:xfrm>
              <a:off x="1371600" y="2209800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905000" y="1905000"/>
              <a:ext cx="3449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828800" y="2438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981200" y="2514600"/>
              <a:ext cx="3337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0" y="5638800"/>
            <a:ext cx="8414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ভগ্নাংশের লব ও হরকে একই সংখ্যা দিয়ে গুণ করে সমতুল 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ভগ্নাংশ পাওয়া যায়।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" y="457200"/>
            <a:ext cx="5285251" cy="751820"/>
            <a:chOff x="457200" y="457200"/>
            <a:chExt cx="5285251" cy="751820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" y="457200"/>
              <a:ext cx="685800" cy="751820"/>
              <a:chOff x="457200" y="457200"/>
              <a:chExt cx="685800" cy="75182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685800" y="457200"/>
                <a:ext cx="327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685800" y="685800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457200" y="838200"/>
                <a:ext cx="6858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295400" y="533400"/>
              <a:ext cx="44470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এর কয়েকটি সমতুল ভগ্নাংশ গঠন করি।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" y="1676400"/>
            <a:ext cx="533400" cy="980420"/>
            <a:chOff x="381000" y="1752600"/>
            <a:chExt cx="533400" cy="980420"/>
          </a:xfrm>
        </p:grpSpPr>
        <p:sp>
          <p:nvSpPr>
            <p:cNvPr id="9" name="TextBox 8"/>
            <p:cNvSpPr txBox="1"/>
            <p:nvPr/>
          </p:nvSpPr>
          <p:spPr>
            <a:xfrm>
              <a:off x="381000" y="1752600"/>
              <a:ext cx="3273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2209800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81000" y="2209800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838200" y="1524000"/>
            <a:ext cx="1304651" cy="1056620"/>
            <a:chOff x="990600" y="1600200"/>
            <a:chExt cx="1304651" cy="1056620"/>
          </a:xfrm>
        </p:grpSpPr>
        <p:sp>
          <p:nvSpPr>
            <p:cNvPr id="15" name="TextBox 14"/>
            <p:cNvSpPr txBox="1"/>
            <p:nvPr/>
          </p:nvSpPr>
          <p:spPr>
            <a:xfrm>
              <a:off x="1371600" y="1600200"/>
              <a:ext cx="873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 × 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71600" y="2133600"/>
              <a:ext cx="9236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 × 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371600" y="2133600"/>
              <a:ext cx="838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990600" y="1905000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57400" y="1600200"/>
            <a:ext cx="1066800" cy="980420"/>
            <a:chOff x="2286000" y="1676400"/>
            <a:chExt cx="1066800" cy="980420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1828800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819400" y="1676400"/>
              <a:ext cx="533400" cy="980420"/>
              <a:chOff x="381000" y="1752600"/>
              <a:chExt cx="533400" cy="98042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381000" y="1752600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81000" y="2209800"/>
                <a:ext cx="3722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৬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381000" y="2209800"/>
                <a:ext cx="533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/>
          <p:cNvGrpSpPr/>
          <p:nvPr/>
        </p:nvGrpSpPr>
        <p:grpSpPr>
          <a:xfrm>
            <a:off x="4343400" y="1524000"/>
            <a:ext cx="533400" cy="980420"/>
            <a:chOff x="381000" y="1752600"/>
            <a:chExt cx="533400" cy="980420"/>
          </a:xfrm>
        </p:grpSpPr>
        <p:sp>
          <p:nvSpPr>
            <p:cNvPr id="30" name="TextBox 29"/>
            <p:cNvSpPr txBox="1"/>
            <p:nvPr/>
          </p:nvSpPr>
          <p:spPr>
            <a:xfrm>
              <a:off x="381000" y="1752600"/>
              <a:ext cx="3273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1000" y="2209800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381000" y="2209800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953000" y="1371600"/>
            <a:ext cx="1336711" cy="1056620"/>
            <a:chOff x="990600" y="1600200"/>
            <a:chExt cx="1336711" cy="1056620"/>
          </a:xfrm>
        </p:grpSpPr>
        <p:sp>
          <p:nvSpPr>
            <p:cNvPr id="34" name="TextBox 33"/>
            <p:cNvSpPr txBox="1"/>
            <p:nvPr/>
          </p:nvSpPr>
          <p:spPr>
            <a:xfrm>
              <a:off x="1371600" y="1600200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 × ৩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71600" y="2133600"/>
              <a:ext cx="9557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 × ৩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295400" y="2209800"/>
              <a:ext cx="838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990600" y="1905000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48400" y="1524000"/>
            <a:ext cx="990600" cy="980420"/>
            <a:chOff x="2286000" y="1676400"/>
            <a:chExt cx="990600" cy="980420"/>
          </a:xfrm>
        </p:grpSpPr>
        <p:sp>
          <p:nvSpPr>
            <p:cNvPr id="39" name="TextBox 38"/>
            <p:cNvSpPr txBox="1"/>
            <p:nvPr/>
          </p:nvSpPr>
          <p:spPr>
            <a:xfrm>
              <a:off x="2286000" y="1828800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743200" y="1676400"/>
              <a:ext cx="533400" cy="980420"/>
              <a:chOff x="304800" y="1752600"/>
              <a:chExt cx="533400" cy="98042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381000" y="1752600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81000" y="2209800"/>
                <a:ext cx="3722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৬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304800" y="2209800"/>
                <a:ext cx="533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/>
          <p:cNvGrpSpPr/>
          <p:nvPr/>
        </p:nvGrpSpPr>
        <p:grpSpPr>
          <a:xfrm>
            <a:off x="457200" y="3733800"/>
            <a:ext cx="533400" cy="980420"/>
            <a:chOff x="381000" y="1752600"/>
            <a:chExt cx="533400" cy="980420"/>
          </a:xfrm>
        </p:grpSpPr>
        <p:sp>
          <p:nvSpPr>
            <p:cNvPr id="45" name="TextBox 44"/>
            <p:cNvSpPr txBox="1"/>
            <p:nvPr/>
          </p:nvSpPr>
          <p:spPr>
            <a:xfrm>
              <a:off x="381000" y="1752600"/>
              <a:ext cx="3273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1000" y="2209800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81000" y="2209800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4648200" y="3581400"/>
            <a:ext cx="533400" cy="980420"/>
            <a:chOff x="304800" y="1752600"/>
            <a:chExt cx="533400" cy="980420"/>
          </a:xfrm>
        </p:grpSpPr>
        <p:sp>
          <p:nvSpPr>
            <p:cNvPr id="49" name="TextBox 48"/>
            <p:cNvSpPr txBox="1"/>
            <p:nvPr/>
          </p:nvSpPr>
          <p:spPr>
            <a:xfrm>
              <a:off x="381000" y="1752600"/>
              <a:ext cx="3273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81000" y="2209800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304800" y="2286000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990600" y="3657600"/>
            <a:ext cx="1293429" cy="1056620"/>
            <a:chOff x="990600" y="1600200"/>
            <a:chExt cx="1293429" cy="1056620"/>
          </a:xfrm>
        </p:grpSpPr>
        <p:sp>
          <p:nvSpPr>
            <p:cNvPr id="53" name="TextBox 52"/>
            <p:cNvSpPr txBox="1"/>
            <p:nvPr/>
          </p:nvSpPr>
          <p:spPr>
            <a:xfrm>
              <a:off x="1371600" y="1600200"/>
              <a:ext cx="8627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 × ৪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71600" y="2133600"/>
              <a:ext cx="9124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 × ৪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295400" y="2133600"/>
              <a:ext cx="838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990600" y="1905000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257800" y="3505200"/>
            <a:ext cx="1312665" cy="1056620"/>
            <a:chOff x="990600" y="1600200"/>
            <a:chExt cx="1312665" cy="1056620"/>
          </a:xfrm>
        </p:grpSpPr>
        <p:sp>
          <p:nvSpPr>
            <p:cNvPr id="58" name="TextBox 57"/>
            <p:cNvSpPr txBox="1"/>
            <p:nvPr/>
          </p:nvSpPr>
          <p:spPr>
            <a:xfrm>
              <a:off x="1371600" y="1600200"/>
              <a:ext cx="8819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 × ৫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71600" y="2133600"/>
              <a:ext cx="931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 × ৫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1295400" y="2209800"/>
              <a:ext cx="838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990600" y="1905000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209800" y="3810000"/>
            <a:ext cx="1021034" cy="980420"/>
            <a:chOff x="2286000" y="1676400"/>
            <a:chExt cx="1021034" cy="980420"/>
          </a:xfrm>
        </p:grpSpPr>
        <p:sp>
          <p:nvSpPr>
            <p:cNvPr id="63" name="TextBox 62"/>
            <p:cNvSpPr txBox="1"/>
            <p:nvPr/>
          </p:nvSpPr>
          <p:spPr>
            <a:xfrm>
              <a:off x="2286000" y="1828800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743200" y="1676400"/>
              <a:ext cx="563834" cy="980420"/>
              <a:chOff x="304800" y="1752600"/>
              <a:chExt cx="563834" cy="980420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381000" y="1752600"/>
                <a:ext cx="3337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1000" y="2209800"/>
                <a:ext cx="487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১২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304800" y="2209800"/>
                <a:ext cx="533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Group 67"/>
          <p:cNvGrpSpPr/>
          <p:nvPr/>
        </p:nvGrpSpPr>
        <p:grpSpPr>
          <a:xfrm>
            <a:off x="6553200" y="3581400"/>
            <a:ext cx="1029049" cy="980420"/>
            <a:chOff x="2286000" y="1676400"/>
            <a:chExt cx="1029049" cy="980420"/>
          </a:xfrm>
        </p:grpSpPr>
        <p:sp>
          <p:nvSpPr>
            <p:cNvPr id="69" name="TextBox 68"/>
            <p:cNvSpPr txBox="1"/>
            <p:nvPr/>
          </p:nvSpPr>
          <p:spPr>
            <a:xfrm>
              <a:off x="2286000" y="1828800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743200" y="1676400"/>
              <a:ext cx="571849" cy="980420"/>
              <a:chOff x="304800" y="1752600"/>
              <a:chExt cx="571849" cy="980420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381000" y="1752600"/>
                <a:ext cx="352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81000" y="2209800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১৫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304800" y="2209800"/>
                <a:ext cx="533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Group 105"/>
          <p:cNvGrpSpPr/>
          <p:nvPr/>
        </p:nvGrpSpPr>
        <p:grpSpPr>
          <a:xfrm>
            <a:off x="533400" y="5029200"/>
            <a:ext cx="6705600" cy="1590020"/>
            <a:chOff x="533400" y="5029200"/>
            <a:chExt cx="6705600" cy="1590020"/>
          </a:xfrm>
        </p:grpSpPr>
        <p:grpSp>
          <p:nvGrpSpPr>
            <p:cNvPr id="74" name="Group 73"/>
            <p:cNvGrpSpPr/>
            <p:nvPr/>
          </p:nvGrpSpPr>
          <p:grpSpPr>
            <a:xfrm>
              <a:off x="533400" y="5029200"/>
              <a:ext cx="990600" cy="980420"/>
              <a:chOff x="2286000" y="1676400"/>
              <a:chExt cx="990600" cy="980420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2286000" y="1828800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2743200" y="1676400"/>
                <a:ext cx="533400" cy="980420"/>
                <a:chOff x="304800" y="1752600"/>
                <a:chExt cx="533400" cy="980420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381000" y="1752600"/>
                  <a:ext cx="34496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২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81000" y="2209800"/>
                  <a:ext cx="3722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৬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304800" y="2133600"/>
                  <a:ext cx="533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0" name="Group 79"/>
            <p:cNvGrpSpPr/>
            <p:nvPr/>
          </p:nvGrpSpPr>
          <p:grpSpPr>
            <a:xfrm>
              <a:off x="1828800" y="5029200"/>
              <a:ext cx="990600" cy="980420"/>
              <a:chOff x="2286000" y="1676400"/>
              <a:chExt cx="990600" cy="980420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286000" y="1828800"/>
                <a:ext cx="2600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2743200" y="1676400"/>
                <a:ext cx="533400" cy="980420"/>
                <a:chOff x="304800" y="1752600"/>
                <a:chExt cx="533400" cy="980420"/>
              </a:xfrm>
            </p:grpSpPr>
            <p:sp>
              <p:nvSpPr>
                <p:cNvPr id="83" name="TextBox 82"/>
                <p:cNvSpPr txBox="1"/>
                <p:nvPr/>
              </p:nvSpPr>
              <p:spPr>
                <a:xfrm>
                  <a:off x="381000" y="1752600"/>
                  <a:ext cx="3770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৩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381000" y="2209800"/>
                  <a:ext cx="34977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৯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304800" y="2133600"/>
                  <a:ext cx="533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" name="Group 85"/>
            <p:cNvGrpSpPr/>
            <p:nvPr/>
          </p:nvGrpSpPr>
          <p:grpSpPr>
            <a:xfrm>
              <a:off x="3200400" y="5029200"/>
              <a:ext cx="1021034" cy="980420"/>
              <a:chOff x="2286000" y="1676400"/>
              <a:chExt cx="1021034" cy="980420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2286000" y="1828800"/>
                <a:ext cx="2600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2743200" y="1676400"/>
                <a:ext cx="563834" cy="980420"/>
                <a:chOff x="304800" y="1752600"/>
                <a:chExt cx="563834" cy="980420"/>
              </a:xfrm>
            </p:grpSpPr>
            <p:sp>
              <p:nvSpPr>
                <p:cNvPr id="89" name="TextBox 88"/>
                <p:cNvSpPr txBox="1"/>
                <p:nvPr/>
              </p:nvSpPr>
              <p:spPr>
                <a:xfrm>
                  <a:off x="381000" y="1752600"/>
                  <a:ext cx="3337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৪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381000" y="2209800"/>
                  <a:ext cx="48763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১২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304800" y="2133600"/>
                  <a:ext cx="533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2" name="Group 91"/>
            <p:cNvGrpSpPr/>
            <p:nvPr/>
          </p:nvGrpSpPr>
          <p:grpSpPr>
            <a:xfrm>
              <a:off x="4572000" y="5029200"/>
              <a:ext cx="1029049" cy="980420"/>
              <a:chOff x="2286000" y="1676400"/>
              <a:chExt cx="1029049" cy="980420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2286000" y="1828800"/>
                <a:ext cx="2600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2743200" y="1676400"/>
                <a:ext cx="571849" cy="980420"/>
                <a:chOff x="304800" y="1752600"/>
                <a:chExt cx="571849" cy="980420"/>
              </a:xfrm>
            </p:grpSpPr>
            <p:sp>
              <p:nvSpPr>
                <p:cNvPr id="95" name="TextBox 94"/>
                <p:cNvSpPr txBox="1"/>
                <p:nvPr/>
              </p:nvSpPr>
              <p:spPr>
                <a:xfrm>
                  <a:off x="381000" y="1752600"/>
                  <a:ext cx="35298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৫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381000" y="2209800"/>
                  <a:ext cx="49564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১৫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304800" y="2133600"/>
                  <a:ext cx="533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8" name="Group 97"/>
            <p:cNvGrpSpPr/>
            <p:nvPr/>
          </p:nvGrpSpPr>
          <p:grpSpPr>
            <a:xfrm>
              <a:off x="6248400" y="5029200"/>
              <a:ext cx="990600" cy="980420"/>
              <a:chOff x="2286000" y="1676400"/>
              <a:chExt cx="990600" cy="980420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2286000" y="1828800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2743200" y="1676400"/>
                <a:ext cx="533400" cy="980420"/>
                <a:chOff x="304800" y="1752600"/>
                <a:chExt cx="533400" cy="980420"/>
              </a:xfrm>
            </p:grpSpPr>
            <p:sp>
              <p:nvSpPr>
                <p:cNvPr id="101" name="TextBox 100"/>
                <p:cNvSpPr txBox="1"/>
                <p:nvPr/>
              </p:nvSpPr>
              <p:spPr>
                <a:xfrm>
                  <a:off x="381000" y="1752600"/>
                  <a:ext cx="32733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১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381000" y="2209800"/>
                  <a:ext cx="3770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৩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304800" y="2133600"/>
                  <a:ext cx="533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4" name="TextBox 103"/>
            <p:cNvSpPr txBox="1"/>
            <p:nvPr/>
          </p:nvSpPr>
          <p:spPr>
            <a:xfrm>
              <a:off x="5562600" y="5257800"/>
              <a:ext cx="10855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প্রত্যেকে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38200" y="6096000"/>
              <a:ext cx="22926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এর সমতুল ভগ্নাংশ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511</Words>
  <Application>Microsoft Office PowerPoint</Application>
  <PresentationFormat>On-screen Show (4:3)</PresentationFormat>
  <Paragraphs>280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RIPON</dc:creator>
  <cp:lastModifiedBy>RIPON</cp:lastModifiedBy>
  <cp:revision>99</cp:revision>
  <dcterms:created xsi:type="dcterms:W3CDTF">2013-07-28T14:09:29Z</dcterms:created>
  <dcterms:modified xsi:type="dcterms:W3CDTF">2013-10-09T16:39:44Z</dcterms:modified>
</cp:coreProperties>
</file>